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Inter Light"/>
      <p:regular r:id="rId21"/>
      <p:bold r:id="rId22"/>
    </p:embeddedFont>
    <p:embeddedFont>
      <p:font typeface="Inter"/>
      <p:regular r:id="rId23"/>
      <p:bold r:id="rId24"/>
    </p:embeddedFont>
    <p:embeddedFont>
      <p:font typeface="Fraunces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InterLight-bold.fntdata"/><Relationship Id="rId21" Type="http://schemas.openxmlformats.org/officeDocument/2006/relationships/font" Target="fonts/InterLight-regular.fntdata"/><Relationship Id="rId24" Type="http://schemas.openxmlformats.org/officeDocument/2006/relationships/font" Target="fonts/Inter-bold.fntdata"/><Relationship Id="rId23" Type="http://schemas.openxmlformats.org/officeDocument/2006/relationships/font" Target="fonts/In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rauncesLight-bold.fntdata"/><Relationship Id="rId25" Type="http://schemas.openxmlformats.org/officeDocument/2006/relationships/font" Target="fonts/FrauncesLight-regular.fntdata"/><Relationship Id="rId28" Type="http://schemas.openxmlformats.org/officeDocument/2006/relationships/font" Target="fonts/FrauncesLight-boldItalic.fntdata"/><Relationship Id="rId27" Type="http://schemas.openxmlformats.org/officeDocument/2006/relationships/font" Target="fonts/Fraunce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e23c6e08a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e23c6e08a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2a380128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2a380128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380a27709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380a27709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2e5612a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2e5612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2e5612a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e2e5612a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4a13c956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4a13c956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2e5612a0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2e5612a0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23c6e08a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23c6e08a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2a38012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2a38012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2a380128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2a380128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4a13c95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4a13c95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2a3801283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e2a3801283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2a3801283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e2a380128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23c6e08a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e23c6e08a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4a13c956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e4a13c956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0850" y="4676587"/>
            <a:ext cx="471600" cy="24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pos="5306">
          <p15:clr>
            <a:srgbClr val="FA7B17"/>
          </p15:clr>
        </p15:guide>
        <p15:guide id="4" orient="horz" pos="2786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foncée">
  <p:cSld name="SECTION_HEADER_1">
    <p:bg>
      <p:bgPr>
        <a:solidFill>
          <a:srgbClr val="131923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0525" y="4675553"/>
            <a:ext cx="472250" cy="2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  <p15:guide id="3" orient="horz" pos="454">
          <p15:clr>
            <a:srgbClr val="FA7B17"/>
          </p15:clr>
        </p15:guide>
        <p15:guide id="4" orient="horz" pos="278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1923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/>
        </p:nvSpPr>
        <p:spPr>
          <a:xfrm>
            <a:off x="1730200" y="2367575"/>
            <a:ext cx="4477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200">
                <a:solidFill>
                  <a:srgbClr val="58D3DC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You have a project.</a:t>
            </a:r>
            <a:endParaRPr sz="2200">
              <a:solidFill>
                <a:srgbClr val="58D3DC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We have the talent</a:t>
            </a:r>
            <a:endParaRPr sz="2200">
              <a:solidFill>
                <a:schemeClr val="lt1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to make it happen.</a:t>
            </a:r>
            <a:endParaRPr sz="2200">
              <a:solidFill>
                <a:schemeClr val="lt1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  <p:cxnSp>
        <p:nvCxnSpPr>
          <p:cNvPr id="59" name="Google Shape;59;p15"/>
          <p:cNvCxnSpPr/>
          <p:nvPr/>
        </p:nvCxnSpPr>
        <p:spPr>
          <a:xfrm flipH="1">
            <a:off x="294875" y="1095975"/>
            <a:ext cx="19800" cy="3775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5"/>
          <p:cNvSpPr txBox="1"/>
          <p:nvPr/>
        </p:nvSpPr>
        <p:spPr>
          <a:xfrm rot="-5400000">
            <a:off x="-470900" y="764850"/>
            <a:ext cx="153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2600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58D3DC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Superchouette </a:t>
            </a:r>
            <a:endParaRPr sz="800">
              <a:solidFill>
                <a:schemeClr val="lt1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200" y="1473625"/>
            <a:ext cx="1300425" cy="6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/>
          <p:nvPr/>
        </p:nvSpPr>
        <p:spPr>
          <a:xfrm>
            <a:off x="8366325" y="4503275"/>
            <a:ext cx="640200" cy="455700"/>
          </a:xfrm>
          <a:prstGeom prst="rect">
            <a:avLst/>
          </a:prstGeom>
          <a:solidFill>
            <a:srgbClr val="131923"/>
          </a:solidFill>
          <a:ln cap="flat" cmpd="sng" w="9525">
            <a:solidFill>
              <a:srgbClr val="1319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/>
        </p:nvSpPr>
        <p:spPr>
          <a:xfrm>
            <a:off x="837450" y="653275"/>
            <a:ext cx="516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131923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Identité visuelle</a:t>
            </a:r>
            <a:endParaRPr sz="2200">
              <a:solidFill>
                <a:srgbClr val="131923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809225" y="2102050"/>
            <a:ext cx="4194900" cy="24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Création de blocs et de sections distinctes pour améliorer la lisibilité du site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●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Header : 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Moins de texte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Slogan qui présente en une phrase la société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CTA : bouton d’action </a:t>
            </a:r>
            <a:b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</a:b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⇒ création de compte / connexion 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●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1 : A propos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Texte explicatif 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CTA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●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2 : Pourquoi les billets NFT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Iconographie pour les 3 sections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Raccourcir le texte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Titre, sous titre + petit texte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Boutons “en savoir plus” ? 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4755400" y="2406850"/>
            <a:ext cx="33171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●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3 : Design intuitif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Réassurance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ok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●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4 : Comment ça marche 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Mettre chaque bloc sur une ligne les une en dessous des autres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Meilleur lisibilité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●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5 : Pourquoi choisir Selltix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Laisse uniquement les titres et créer une page dédiée ? 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●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6 : Rejoignez nous 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Font typeface="Inter"/>
              <a:buChar char="○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Ajouter un CTA 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720000" y="1143900"/>
            <a:ext cx="6157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L'importance de l'identité visuelle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Char char="●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Crédibilité votre marque auprès de vos visiteurs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Char char="●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Se différencier de vos concurrents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900"/>
              <a:buChar char="●"/>
            </a:pPr>
            <a:r>
              <a:rPr lang="fr" sz="9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Être mémorable et reconnaissable</a:t>
            </a: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0" y="0"/>
            <a:ext cx="2173200" cy="573600"/>
          </a:xfrm>
          <a:prstGeom prst="rect">
            <a:avLst/>
          </a:prstGeom>
          <a:solidFill>
            <a:srgbClr val="131923"/>
          </a:solidFill>
          <a:ln>
            <a:noFill/>
          </a:ln>
        </p:spPr>
        <p:txBody>
          <a:bodyPr anchorCtr="0" anchor="t" bIns="162000" lIns="162000" spcFirstLastPara="1" rIns="162000" wrap="square" tIns="162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Notre proposition</a:t>
            </a:r>
            <a:endParaRPr sz="1600">
              <a:solidFill>
                <a:srgbClr val="58D3DC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720000" y="2017650"/>
            <a:ext cx="770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58D3DC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Audit plateforme web</a:t>
            </a:r>
            <a:br>
              <a:rPr lang="fr" sz="1800">
                <a:solidFill>
                  <a:srgbClr val="58D3DC"/>
                </a:solidFill>
                <a:latin typeface="Fraunces Light"/>
                <a:ea typeface="Fraunces Light"/>
                <a:cs typeface="Fraunces Light"/>
                <a:sym typeface="Fraunces Light"/>
              </a:rPr>
            </a:br>
            <a:r>
              <a:rPr lang="fr" sz="18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Points de friction</a:t>
            </a:r>
            <a:endParaRPr sz="1800">
              <a:solidFill>
                <a:schemeClr val="lt1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Ici faire le parcours ensemble</a:t>
            </a:r>
            <a:endParaRPr sz="1800">
              <a:solidFill>
                <a:schemeClr val="lt1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b="0" l="0" r="655" t="0"/>
          <a:stretch/>
        </p:blipFill>
        <p:spPr>
          <a:xfrm>
            <a:off x="152400" y="2495350"/>
            <a:ext cx="6033426" cy="24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152400" y="230950"/>
            <a:ext cx="68388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⇒ Portail 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d'arrivée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 sz="9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Ici quel est l’objectif principal de cette page ?  On ne comprend pas.</a:t>
            </a:r>
            <a:endParaRPr sz="9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Ajouter un texte/popup explicatif, mieux organiser les boutons &amp; le wording.</a:t>
            </a:r>
            <a:b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Avoir un slide d’arrivé qui permet pour la 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première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 connexion de 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créer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 un 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événement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 ou de prendre des billets ?</a:t>
            </a:r>
            <a:b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</a:br>
            <a:endParaRPr sz="9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Notre reco : 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OBJECTIF 1 : Créer mon évènement</a:t>
            </a:r>
            <a:endParaRPr sz="9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CTA principal : Créer mon évènement</a:t>
            </a:r>
            <a:b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CTA 2 : Acheter un billet</a:t>
            </a:r>
            <a:endParaRPr sz="9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CTA 3 : Voir mes billets / 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évènement</a:t>
            </a: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9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⇒ Petit dashboard </a:t>
            </a:r>
            <a:endParaRPr sz="9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152400" y="207950"/>
            <a:ext cx="683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⇒ Séparer la date et l’heure - Pour la durée, mettre un menu déroulant avec des options</a:t>
            </a:r>
            <a:endParaRPr b="1" sz="11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1950"/>
            <a:ext cx="8839201" cy="213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54230"/>
            <a:ext cx="4309355" cy="213687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/>
          <p:nvPr/>
        </p:nvSpPr>
        <p:spPr>
          <a:xfrm>
            <a:off x="4605850" y="3194425"/>
            <a:ext cx="318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1100"/>
              <a:buFont typeface="Inter"/>
              <a:buChar char="●"/>
            </a:pPr>
            <a:r>
              <a:rPr lang="fr" sz="11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Je bloque ici que dois je faire ?</a:t>
            </a:r>
            <a:endParaRPr sz="11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1100"/>
              <a:buFont typeface="Inter"/>
              <a:buChar char="●"/>
            </a:pPr>
            <a:r>
              <a:rPr lang="fr" sz="11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Problème de wording et d’explications  </a:t>
            </a:r>
            <a:endParaRPr sz="11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53" name="Google Shape;153;p27"/>
          <p:cNvCxnSpPr/>
          <p:nvPr/>
        </p:nvCxnSpPr>
        <p:spPr>
          <a:xfrm flipH="1" rot="10800000">
            <a:off x="2501300" y="3452475"/>
            <a:ext cx="2243700" cy="143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33648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152400" y="4488875"/>
            <a:ext cx="79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2"/>
                </a:solidFill>
              </a:rPr>
              <a:t>⇒ Remonter le bloc du dessous ici à côté. en mode tableau de bord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2275" y="1620669"/>
            <a:ext cx="3788425" cy="209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152400" y="4488875"/>
            <a:ext cx="79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2"/>
                </a:solidFill>
              </a:rPr>
              <a:t>⇒ Remonter le bloc du dessous ici à </a:t>
            </a:r>
            <a:r>
              <a:rPr b="1" lang="fr">
                <a:solidFill>
                  <a:schemeClr val="dk2"/>
                </a:solidFill>
              </a:rPr>
              <a:t>côté</a:t>
            </a:r>
            <a:r>
              <a:rPr b="1" lang="fr">
                <a:solidFill>
                  <a:schemeClr val="dk2"/>
                </a:solidFill>
              </a:rPr>
              <a:t>. en mode tableau de bord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48" y="347550"/>
            <a:ext cx="5495224" cy="335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6029424" y="561825"/>
            <a:ext cx="2791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Ce bouton n’est pas assez visible</a:t>
            </a:r>
            <a:endParaRPr sz="11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131923"/>
                </a:solidFill>
                <a:latin typeface="Inter"/>
                <a:ea typeface="Inter"/>
                <a:cs typeface="Inter"/>
                <a:sym typeface="Inter"/>
              </a:rPr>
              <a:t>Peut être mettre un fond différent sur ce bloc pour montrer qu’il y a besoin d’une action de l’utilisateur. </a:t>
            </a:r>
            <a:endParaRPr sz="1100">
              <a:solidFill>
                <a:srgbClr val="13192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68" name="Google Shape;168;p29"/>
          <p:cNvCxnSpPr/>
          <p:nvPr/>
        </p:nvCxnSpPr>
        <p:spPr>
          <a:xfrm>
            <a:off x="1981575" y="742800"/>
            <a:ext cx="4027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>
            <a:off x="720000" y="2294700"/>
            <a:ext cx="770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58D3DC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Audit site web</a:t>
            </a:r>
            <a:br>
              <a:rPr lang="fr" sz="1800">
                <a:solidFill>
                  <a:srgbClr val="58D3DC"/>
                </a:solidFill>
                <a:latin typeface="Fraunces Light"/>
                <a:ea typeface="Fraunces Light"/>
                <a:cs typeface="Fraunces Light"/>
                <a:sym typeface="Fraunces Light"/>
              </a:rPr>
            </a:br>
            <a:r>
              <a:rPr lang="fr" sz="18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Selltix</a:t>
            </a:r>
            <a:endParaRPr sz="1800">
              <a:solidFill>
                <a:srgbClr val="58D3DC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831825" y="855700"/>
            <a:ext cx="70515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Analyse générale</a:t>
            </a:r>
            <a:b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Home Page:</a:t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Réduire le contenu pour une compréhension rapide du message.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Créer des sous-pages plus denses pour les détails du service. 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Identité:</a:t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Utiliser une banque d’images cohérente avec l'identité visuelle de Selltix.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Renforcer la hiérarchie des titres et textes.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Navigation:</a:t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Header: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Ajouter une navigation pour éviter l'aspect "page en construction".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Inclure le bouton "Se connecter" en permanence et un branding cohérent (logo Selltix).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Footer: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Ajouter un footer reprenant les rubriques du site et le logo pour une meilleure identification de Selltix.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Hero Section: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Condenser et clarifier le bloc "Hero" pour une compréhension rapide des services.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Titre d'introduction entre 30 et 60 caractères.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Description de 2 à 3 lignes. ( plus ou moins 180 caractères).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Ajouter une image/illustration de la plateforme Selltix pour renforcer la compréhension et mettre en avant le produit proposé.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Qu'est ce qui doit être le plus mis en avant ? Est ce que c'est la plateforme / La on ne sait pas trop quel est le produit principale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0" y="0"/>
            <a:ext cx="1776300" cy="573600"/>
          </a:xfrm>
          <a:prstGeom prst="rect">
            <a:avLst/>
          </a:prstGeom>
          <a:solidFill>
            <a:srgbClr val="131923"/>
          </a:solidFill>
          <a:ln>
            <a:noFill/>
          </a:ln>
        </p:spPr>
        <p:txBody>
          <a:bodyPr anchorCtr="0" anchor="t" bIns="162000" lIns="162000" spcFirstLastPara="1" rIns="162000" wrap="square" tIns="162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Selltix : analyse</a:t>
            </a:r>
            <a:endParaRPr sz="1600">
              <a:solidFill>
                <a:srgbClr val="58D3DC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/>
        </p:nvSpPr>
        <p:spPr>
          <a:xfrm>
            <a:off x="831825" y="975100"/>
            <a:ext cx="516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131923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Analyse générale</a:t>
            </a:r>
            <a:endParaRPr sz="2200">
              <a:solidFill>
                <a:srgbClr val="131923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831825" y="1492375"/>
            <a:ext cx="3167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Page d'accueil épurée :</a:t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Objectif : </a:t>
            </a: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Compréhension rapide du message.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Avantages : </a:t>
            </a: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Facilite la navigation vers des sous-pages détaillées sur les services Selltix.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Gestion du contenu :</a:t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Limiter la longueur des blocs de texte pour éviter la surcharge d'information.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Utiliser des sous-titres et des bullet points pour structurer le contenu de manière claire et lisible.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Contenu Image : </a:t>
            </a: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Illustrations de la plateforme :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Ajouter des images ou illustrations pour une compréhension immédiate des services proposés par Selltix.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Si la plateforme est en cours de construction, créer des mockups simplifiés pour visualiser les fonctionnalités.</a:t>
            </a:r>
            <a:b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Note : Optimiser la page d'accueil et structurer le contenu avec des éléments visuels clairs pour améliorer l'expérience utilisateur et l'engagement.</a:t>
            </a:r>
            <a:endParaRPr sz="9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680500" y="1492375"/>
            <a:ext cx="3167100" cy="18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Navigation:</a:t>
            </a:r>
            <a:b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Header: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Ajouter un header, barre de navigation pour éviter l'aspect "page en construction".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Ajout d'un bouton "Se connecter" en permanence ainsi que le logo de Selltix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Footer: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Ajouter un footer reprenant les rubriques du site et le logo pour une meilleure identification de Selltix.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0" y="0"/>
            <a:ext cx="1776300" cy="573600"/>
          </a:xfrm>
          <a:prstGeom prst="rect">
            <a:avLst/>
          </a:prstGeom>
          <a:solidFill>
            <a:srgbClr val="131923"/>
          </a:solidFill>
          <a:ln>
            <a:noFill/>
          </a:ln>
        </p:spPr>
        <p:txBody>
          <a:bodyPr anchorCtr="0" anchor="t" bIns="162000" lIns="162000" spcFirstLastPara="1" rIns="162000" wrap="square" tIns="162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Selltix : analyse</a:t>
            </a:r>
            <a:endParaRPr sz="1600">
              <a:solidFill>
                <a:srgbClr val="58D3DC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 rotWithShape="1">
          <a:blip r:embed="rId3">
            <a:alphaModFix/>
          </a:blip>
          <a:srcRect b="0" l="0" r="0" t="1739"/>
          <a:stretch/>
        </p:blipFill>
        <p:spPr>
          <a:xfrm>
            <a:off x="152400" y="1404150"/>
            <a:ext cx="4896873" cy="237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/>
          <p:nvPr/>
        </p:nvSpPr>
        <p:spPr>
          <a:xfrm>
            <a:off x="5544825" y="1925250"/>
            <a:ext cx="303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Ici quel est l'objectif : 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fr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créer un </a:t>
            </a:r>
            <a:r>
              <a:rPr lang="fr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événement</a:t>
            </a:r>
            <a:r>
              <a:rPr lang="fr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en priorité ? 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fr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ou d'acheter un billet ? </a:t>
            </a:r>
            <a:r>
              <a:rPr lang="fr" sz="800">
                <a:solidFill>
                  <a:schemeClr val="dk2"/>
                </a:solidFill>
              </a:rPr>
              <a:t> 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0" y="0"/>
            <a:ext cx="2282700" cy="573600"/>
          </a:xfrm>
          <a:prstGeom prst="rect">
            <a:avLst/>
          </a:prstGeom>
          <a:solidFill>
            <a:srgbClr val="131923"/>
          </a:solidFill>
          <a:ln>
            <a:noFill/>
          </a:ln>
        </p:spPr>
        <p:txBody>
          <a:bodyPr anchorCtr="0" anchor="t" bIns="162000" lIns="162000" spcFirstLastPara="1" rIns="162000" wrap="square" tIns="162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Objectif de la home ? </a:t>
            </a:r>
            <a:endParaRPr sz="1600">
              <a:solidFill>
                <a:srgbClr val="58D3DC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831825" y="1356100"/>
            <a:ext cx="516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131923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Identité visuelle</a:t>
            </a:r>
            <a:endParaRPr sz="2200">
              <a:solidFill>
                <a:srgbClr val="131923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  <p:sp>
        <p:nvSpPr>
          <p:cNvPr id="94" name="Google Shape;94;p20"/>
          <p:cNvSpPr txBox="1"/>
          <p:nvPr/>
        </p:nvSpPr>
        <p:spPr>
          <a:xfrm>
            <a:off x="831825" y="1873375"/>
            <a:ext cx="56445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Consistance graphique : </a:t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Utiliser une banque d’images cohérente avec l'identité visuelle de Selltix</a:t>
            </a:r>
            <a:b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Création d'un icône set propre à Selltix, apporter de la consistance à l'identité visuelle et la renforcer. </a:t>
            </a:r>
            <a:b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Typography:</a:t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Renforcer la hiérarchie des titres et textes. 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Bien respecter l’ordre des titres (H) et sous titres (T) : H1 H2 H3 T1 T2 T3.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Bonnes Pratiques</a:t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Consistance : Style cohérent pour chaque niveau de titre et sous-titre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Espacement : Approprié entre titres et paragraphes pour la lisibilité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Contraste : Suffisant entre titres et fond pour garantir la lisibilité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Lisibilité : Polices faciles à lire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0" y="0"/>
            <a:ext cx="2714100" cy="573600"/>
          </a:xfrm>
          <a:prstGeom prst="rect">
            <a:avLst/>
          </a:prstGeom>
          <a:solidFill>
            <a:srgbClr val="131923"/>
          </a:solidFill>
          <a:ln>
            <a:noFill/>
          </a:ln>
        </p:spPr>
        <p:txBody>
          <a:bodyPr anchorCtr="0" anchor="t" bIns="162000" lIns="162000" spcFirstLastPara="1" rIns="162000" wrap="square" tIns="162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Selltix : Charte graphique</a:t>
            </a:r>
            <a:endParaRPr sz="1600">
              <a:solidFill>
                <a:srgbClr val="58D3DC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831825" y="790975"/>
            <a:ext cx="516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131923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Home page</a:t>
            </a:r>
            <a:endParaRPr sz="2200">
              <a:solidFill>
                <a:srgbClr val="131923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831825" y="1308250"/>
            <a:ext cx="23016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Création de blocs et de sections distinctes pour améliorer la lisibilité du site.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Hero Section</a:t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Condenser et clarifier le bloc "Hero" pour une compréhension rapide des services.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Titre d'introduction entre 30 et 60 caractères.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Description de 2 à 3 lignes. ( plus ou moins 180 caractères).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Ajouter une image/illustration de la plateforme Selltix pour renforcer la compréhension et mettre en avant le produit proposé.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Qu'est ce qui doit être le plus mis en avant ? Est ce que c'est la plateforme / La on ne sait pas trop quel est le produit principale</a:t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5871875" y="1734475"/>
            <a:ext cx="2301600" cy="30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4 : Comment ça marche </a:t>
            </a:r>
            <a:endParaRPr b="1"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Harmoniser et diminuer la taille des texte pour une meilleur lisibilité.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5 : Pourquoi choisir Selltix</a:t>
            </a:r>
            <a:endParaRPr b="1"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Harmoniser et diminuer la taille des texte pour une meilleur lisibilité.  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Enlever la photo en fond qui rajoute de la complexité.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6 : Rejoignez nous </a:t>
            </a:r>
            <a:endParaRPr b="1"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Ajouter un titre, une icone et CTA 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3421200" y="1734475"/>
            <a:ext cx="2301600" cy="28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1 : A propos</a:t>
            </a:r>
            <a:endParaRPr b="1"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Texte explicatif 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CTA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2 : Pourquoi les billets NFT</a:t>
            </a:r>
            <a:endParaRPr b="1"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Iconographie pour les 3 sections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Raccourcir le texte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Titre, sous titre + petit texte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Boutons “en savoir plus” ?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Bloc 3 : Design intuitif</a:t>
            </a:r>
            <a:endParaRPr b="1"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Utilisations d'icônes sur mesure.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Ajouter du dynamisme au contenu </a:t>
            </a: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 </a:t>
            </a:r>
            <a:endParaRPr sz="8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0" y="0"/>
            <a:ext cx="2973000" cy="573600"/>
          </a:xfrm>
          <a:prstGeom prst="rect">
            <a:avLst/>
          </a:prstGeom>
          <a:solidFill>
            <a:srgbClr val="131923"/>
          </a:solidFill>
          <a:ln>
            <a:noFill/>
          </a:ln>
        </p:spPr>
        <p:txBody>
          <a:bodyPr anchorCtr="0" anchor="t" bIns="162000" lIns="162000" spcFirstLastPara="1" rIns="162000" wrap="square" tIns="162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Selltix : Parcours utilisateur</a:t>
            </a:r>
            <a:endParaRPr sz="1600">
              <a:solidFill>
                <a:srgbClr val="58D3DC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837450" y="1034275"/>
            <a:ext cx="516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131923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Identité visuelle</a:t>
            </a:r>
            <a:endParaRPr sz="2200">
              <a:solidFill>
                <a:srgbClr val="131923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837450" y="1557175"/>
            <a:ext cx="5644500" cy="23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OPTION 1 : Nouvelle identité visuelle 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Audit et benchmark 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Refonte logo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Création d’une identité visuelle moderne et consistante 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Choix des t</a:t>
            </a: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ypographie et couleurs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○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Choix et hiérarchisation des polices de caractère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○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Titres / sous titres / corps de texte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Couleurs et hiérarchisation 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○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Texte / Call to action / Contrastes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OPTION 2 : Modernisation de l'existant 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Lifting logo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Mise à plat des élément graphique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Mini charte graphique / Typo et couleurs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0" y="0"/>
            <a:ext cx="2173200" cy="573600"/>
          </a:xfrm>
          <a:prstGeom prst="rect">
            <a:avLst/>
          </a:prstGeom>
          <a:solidFill>
            <a:srgbClr val="131923"/>
          </a:solidFill>
          <a:ln>
            <a:noFill/>
          </a:ln>
        </p:spPr>
        <p:txBody>
          <a:bodyPr anchorCtr="0" anchor="t" bIns="162000" lIns="162000" spcFirstLastPara="1" rIns="162000" wrap="square" tIns="162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Notre proposition</a:t>
            </a:r>
            <a:endParaRPr sz="1600">
              <a:solidFill>
                <a:srgbClr val="58D3DC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 rotWithShape="1">
          <a:blip r:embed="rId3">
            <a:alphaModFix/>
          </a:blip>
          <a:srcRect b="21497" l="-3960" r="-3949" t="-3958"/>
          <a:stretch/>
        </p:blipFill>
        <p:spPr>
          <a:xfrm>
            <a:off x="2809761" y="2571750"/>
            <a:ext cx="4362026" cy="26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725" y="1378692"/>
            <a:ext cx="4042102" cy="1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925" y="1365700"/>
            <a:ext cx="2970076" cy="185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925" y="854320"/>
            <a:ext cx="1257749" cy="2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9525" y="811720"/>
            <a:ext cx="1201825" cy="3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925" y="3372189"/>
            <a:ext cx="2970076" cy="139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15175" y="3996763"/>
            <a:ext cx="1459325" cy="7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6417375" y="854325"/>
            <a:ext cx="22479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131923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Identité Visuelle </a:t>
            </a:r>
            <a:endParaRPr b="1" sz="10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131923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Mise en avant de l’identité de Selltix avec des couleurs plus douces et agréables pour une utilisation web.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Utilisation de photos sur les blocs "simple" pour une meilleure lisibilité et une expérience utilisateur améliorée.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923"/>
              </a:buClr>
              <a:buSzPts val="800"/>
              <a:buFont typeface="Inter Light"/>
              <a:buChar char="●"/>
            </a:pPr>
            <a:r>
              <a:rPr lang="fr" sz="800">
                <a:solidFill>
                  <a:srgbClr val="131923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rPr>
              <a:t>Intégration d'icônes aux couleurs de Selltix pour renforcer la cohérence visuelle de la plateforme.</a:t>
            </a:r>
            <a:endParaRPr sz="800">
              <a:solidFill>
                <a:srgbClr val="131923"/>
              </a:solidFill>
              <a:highlight>
                <a:schemeClr val="lt1"/>
              </a:highlight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0" y="0"/>
            <a:ext cx="2173200" cy="573600"/>
          </a:xfrm>
          <a:prstGeom prst="rect">
            <a:avLst/>
          </a:prstGeom>
          <a:solidFill>
            <a:srgbClr val="131923"/>
          </a:solidFill>
          <a:ln>
            <a:noFill/>
          </a:ln>
        </p:spPr>
        <p:txBody>
          <a:bodyPr anchorCtr="0" anchor="t" bIns="162000" lIns="162000" spcFirstLastPara="1" rIns="162000" wrap="square" tIns="162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Notre proposition</a:t>
            </a:r>
            <a:endParaRPr sz="1600">
              <a:solidFill>
                <a:srgbClr val="58D3DC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